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011"/>
            <a:ext cx="91440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2310"/>
            <a:ext cx="91440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9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3808"/>
            <a:ext cx="262890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3808"/>
            <a:ext cx="7734300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37704"/>
            <a:ext cx="1051560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1392"/>
            <a:ext cx="1051560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3809"/>
            <a:ext cx="1051560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05318"/>
            <a:ext cx="5157787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39085"/>
            <a:ext cx="51577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5318"/>
            <a:ext cx="5183188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9085"/>
            <a:ext cx="5183188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7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3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9082"/>
            <a:ext cx="6172200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1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19082"/>
            <a:ext cx="6172200" cy="55234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7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3809"/>
            <a:ext cx="105156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9042"/>
            <a:ext cx="1051560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03864"/>
            <a:ext cx="41148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4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566203"/>
            <a:ext cx="7532914" cy="523514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2622625" y="2414253"/>
            <a:ext cx="21472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to harmful algal blooms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472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availability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California market squid</a:t>
            </a:r>
          </a:p>
          <a:p>
            <a:r>
              <a:rPr lang="en-US" sz="1400" dirty="0"/>
              <a:t>Increases in distribution created an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2010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Kelp, urchin, abalone</a:t>
            </a:r>
          </a:p>
          <a:p>
            <a:r>
              <a:rPr lang="en-US" sz="1400" dirty="0"/>
              <a:t>Population declines and fishery closures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365632" y="4476046"/>
            <a:ext cx="2585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Pacific bluefin tuna</a:t>
            </a:r>
          </a:p>
          <a:p>
            <a:pPr algn="r"/>
            <a:r>
              <a:rPr lang="en-US" sz="1400" dirty="0"/>
              <a:t>Increased abundance was a boon for the recreational fishing industry but caused early closures in commercial fishery.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6365632" y="1324096"/>
            <a:ext cx="2783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 species</a:t>
            </a:r>
          </a:p>
          <a:p>
            <a:pPr algn="r"/>
            <a:r>
              <a:rPr lang="en-US" sz="1400" dirty="0"/>
              <a:t>Revenues spiked mid-heatwave due to record high prices and strong recruitment before the heatwave.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717323" y="182907"/>
            <a:ext cx="2326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 rockfish</a:t>
            </a:r>
          </a:p>
          <a:p>
            <a:pPr algn="r"/>
            <a:r>
              <a:rPr lang="en-US" sz="1400" dirty="0"/>
              <a:t>Enormously high recruitment rebuilt this previously endangered fish stock.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2351315" y="3451687"/>
            <a:ext cx="2856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Sardine and anchovy</a:t>
            </a:r>
          </a:p>
          <a:p>
            <a:pPr algn="r"/>
            <a:r>
              <a:rPr lang="en-US" sz="1400" dirty="0"/>
              <a:t>Low sardine productivity and high anchovy productivity reversed expectations for warm years.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3692748" y="7058154"/>
            <a:ext cx="480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Social-ecological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26189A-F0C8-DD23-75F3-1F31DC848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31" t="-3444" r="23875" b="3444"/>
          <a:stretch/>
        </p:blipFill>
        <p:spPr>
          <a:xfrm>
            <a:off x="2217240" y="281074"/>
            <a:ext cx="91487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24FED8-5A43-D247-DB91-CD8FD5C92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403"/>
          <a:stretch/>
        </p:blipFill>
        <p:spPr>
          <a:xfrm>
            <a:off x="2205043" y="1367946"/>
            <a:ext cx="955720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C48E654-69DE-7F4D-56DD-176331758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61" t="-769" r="22828" b="769"/>
          <a:stretch/>
        </p:blipFill>
        <p:spPr>
          <a:xfrm>
            <a:off x="4943545" y="2438662"/>
            <a:ext cx="915132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173D37-1DD2-BECB-C6DF-B72EC04555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6" t="7690" r="52851" b="7643"/>
          <a:stretch/>
        </p:blipFill>
        <p:spPr>
          <a:xfrm>
            <a:off x="2978620" y="451504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5689EA-5875-2F1D-B6CA-9078E9E080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00" t="15869" r="52863" b="15845"/>
          <a:stretch/>
        </p:blipFill>
        <p:spPr>
          <a:xfrm>
            <a:off x="8986997" y="4511599"/>
            <a:ext cx="914401" cy="913543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B7F835-E986-25D4-89C9-094E8763028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632" t="-3307" r="62452" b="507"/>
          <a:stretch/>
        </p:blipFill>
        <p:spPr>
          <a:xfrm>
            <a:off x="5291056" y="3524622"/>
            <a:ext cx="913226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73DCFD6-8210-4B3B-2F25-8D034A7CC1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73" t="9164" r="73398" b="-9164"/>
          <a:stretch/>
        </p:blipFill>
        <p:spPr>
          <a:xfrm flipH="1">
            <a:off x="6078672" y="3559036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6BCB1E-6202-461B-8BAC-D12D7700C89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052" t="-26956" r="45172" b="3405"/>
          <a:stretch/>
        </p:blipFill>
        <p:spPr>
          <a:xfrm rot="19291599">
            <a:off x="7469027" y="3409849"/>
            <a:ext cx="954419" cy="952704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5469231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3" y="6128532"/>
            <a:ext cx="1045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3" y="6128532"/>
            <a:ext cx="1539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69588" y="612853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20" y="6128532"/>
            <a:ext cx="1746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Positive impacts, w/ higher mgmt.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6128532"/>
            <a:ext cx="179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3058241" y="2414253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Dungeness crab</a:t>
            </a:r>
          </a:p>
          <a:p>
            <a:pPr algn="r"/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3197560" y="1370137"/>
            <a:ext cx="2203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339276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3197560" y="281074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Urchin/abalone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447604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231980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2221818" y="1370136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26811" y="4540749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4829796" y="24378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63" y="30092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337928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4388177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229823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57995" y="4515044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86731-1307-E14F-A0F7-D8AD50F7D9BC}"/>
              </a:ext>
            </a:extLst>
          </p:cNvPr>
          <p:cNvSpPr txBox="1"/>
          <p:nvPr/>
        </p:nvSpPr>
        <p:spPr>
          <a:xfrm>
            <a:off x="7028636" y="1324096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Shrimp</a:t>
            </a:r>
          </a:p>
          <a:p>
            <a:pPr algn="r"/>
            <a:r>
              <a:rPr lang="en-US" sz="1400" dirty="0"/>
              <a:t>Major heatwave and climate change winner – but don’t know why yet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657EE-4DE3-9545-9539-4F2D6A5B6553}"/>
              </a:ext>
            </a:extLst>
          </p:cNvPr>
          <p:cNvSpPr txBox="1"/>
          <p:nvPr/>
        </p:nvSpPr>
        <p:spPr>
          <a:xfrm>
            <a:off x="6923458" y="182907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Bocaccio</a:t>
            </a:r>
          </a:p>
          <a:p>
            <a:pPr algn="r"/>
            <a:r>
              <a:rPr lang="en-US" sz="1400" dirty="0"/>
              <a:t>Enormously high recruitment rebuilds threatened fish stock.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71D068-1049-4948-B73B-66B4EB16A2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050" r="9560"/>
          <a:stretch/>
        </p:blipFill>
        <p:spPr>
          <a:xfrm>
            <a:off x="6045918" y="3518068"/>
            <a:ext cx="91513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Picture 2" descr="A picture containing fish&#10;&#10;Description automatically generated">
            <a:extLst>
              <a:ext uri="{FF2B5EF4-FFF2-40B4-BE49-F238E27FC236}">
                <a16:creationId xmlns:a16="http://schemas.microsoft.com/office/drawing/2014/main" id="{D4B7DEE5-F361-264D-B203-B43FD80037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32" t="13987" r="38810" b="17743"/>
          <a:stretch/>
        </p:blipFill>
        <p:spPr>
          <a:xfrm>
            <a:off x="5304262" y="3491393"/>
            <a:ext cx="912492" cy="914400"/>
          </a:xfrm>
          <a:prstGeom prst="ellipse">
            <a:avLst/>
          </a:prstGeom>
          <a:ln w="9525">
            <a:solidFill>
              <a:schemeClr val="tx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763368-2C7A-8446-BC5D-ABCA8E0FE9F9}"/>
              </a:ext>
            </a:extLst>
          </p:cNvPr>
          <p:cNvSpPr txBox="1"/>
          <p:nvPr/>
        </p:nvSpPr>
        <p:spPr>
          <a:xfrm>
            <a:off x="3747569" y="3451687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Sardine/anchovy</a:t>
            </a:r>
          </a:p>
          <a:p>
            <a:r>
              <a:rPr lang="en-US" sz="1400" dirty="0"/>
              <a:t>Sardines low while anchovies high; surprise!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1B60C2-B4E9-E04F-B81C-7CCE7E2C66EB}"/>
              </a:ext>
            </a:extLst>
          </p:cNvPr>
          <p:cNvSpPr txBox="1"/>
          <p:nvPr/>
        </p:nvSpPr>
        <p:spPr>
          <a:xfrm>
            <a:off x="4080013" y="7058154"/>
            <a:ext cx="4075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Ecological impact of the heatwave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27CE9A-06A9-AAFF-18E1-43C067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33" t="13345" r="47625" b="11768"/>
          <a:stretch/>
        </p:blipFill>
        <p:spPr>
          <a:xfrm>
            <a:off x="9162921" y="221589"/>
            <a:ext cx="916541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DC033B-1CDB-5554-7C00-1E73D997F4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959" t="18502" r="35094" b="6050"/>
          <a:stretch/>
        </p:blipFill>
        <p:spPr>
          <a:xfrm>
            <a:off x="9166099" y="1343217"/>
            <a:ext cx="913363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754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324</Words>
  <Application>Microsoft Macintosh PowerPoint</Application>
  <PresentationFormat>Custom</PresentationFormat>
  <Paragraphs>54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46</cp:revision>
  <cp:lastPrinted>2022-10-11T16:30:01Z</cp:lastPrinted>
  <dcterms:created xsi:type="dcterms:W3CDTF">2021-12-02T18:23:32Z</dcterms:created>
  <dcterms:modified xsi:type="dcterms:W3CDTF">2022-11-17T05:29:16Z</dcterms:modified>
</cp:coreProperties>
</file>